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5" r:id="rId3"/>
    <p:sldId id="258" r:id="rId4"/>
    <p:sldId id="267" r:id="rId5"/>
    <p:sldId id="268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875FD-5F72-4D41-8CB3-E53EA939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4A57B-8F07-41FE-ACD9-C7AA3B38A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E3F18-48EB-434A-8936-90AE54E7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91BF8-F806-49EC-81DF-25560D83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EB546-B839-46E2-AEA5-7AE16970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35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E72E3-C4E4-4110-B8ED-06E6B23A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938F70-DE6E-465D-9453-327610C8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5E59A4-7D2D-472B-8816-C6480B43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D0019-C700-4753-BC1F-595CDA2F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979E2-333A-476A-9F9E-DB309F9B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6F02D7-EC81-4717-B508-55216B556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C9D13C-39BD-41B7-95EB-B9A352F74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07952-32FB-4718-8D70-DCFD3313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16421-1E91-4DDB-8630-23988424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16912-BFB1-49EC-8A60-7E4B5CCD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9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20185-07F3-4AB1-9249-190BE839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FDFD9-9914-4E88-B787-57A858257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01E09-9959-49BC-A960-2D3DD013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FBC9D4-9447-4453-9A23-58FD89F6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503104-02A2-48D4-AD55-27E3F24C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72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C7532-72D3-46E2-BFD4-0E91218B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A8995-82EE-4B1C-BCA4-836C63252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D43798-BBFA-4F0E-A0D6-95029600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5AFBE-AE13-40BE-934B-7B26A8AD9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CC4BA-D9A9-4E83-930B-C145E703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4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96AEB-EA30-4BFC-A461-0064A265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0A02F-53CF-48C1-A90F-204BF0AE0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5C636-30C1-4717-9362-E90BC7CD1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961460-D271-4CB3-8C8A-F9EC05E1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FE5A3-2684-48D4-A646-FC44B1FF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6F5F5-3E4D-462D-BE1E-ABD82ED7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3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F8B89-5284-4207-A109-B8E3CC65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BF7857-EF8D-420E-94E5-5C10A310A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66E90-7959-4CB3-8241-D18730075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9235C1-57BE-4F5E-9AE2-4614840FF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723765-CF13-4A26-B0DB-C1384C2E0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2DAB94-E04A-4AC1-A902-0D9F1237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303376-9C15-4C05-9FC0-5F2A7C26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E52CD5-B137-4756-9CDD-AB2949B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95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4679F-7701-49B3-B393-9FD1BEB6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EF1AD5-B251-478E-8B07-FD7A36CF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7A6D70-F6C3-42D9-A1AB-F0B872C2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8E3719-0065-4C37-923B-A1421CF6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75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9062F1-C232-4F72-B85C-B20E4694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FC8A41-557E-4DFF-84D4-B7159803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1B85A-2203-4B06-8F03-D332B8E7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3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6DB4B-2070-4426-A377-87851196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B19EB-2939-44C4-A863-3D57797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80FD7-DDB5-4E83-819A-71472958A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CBDE6-D656-427C-B428-C2A72823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4F5FB9-DF2D-4038-8CB7-838D2311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DB0CB-11EF-4551-B223-550E60F6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1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93F9C-C1D0-4DF7-BFDC-912CCDB6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81D52F-C3BC-405F-81F5-97B3BCFCA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2BA0BA-B476-4D7B-B931-5FF7A43C8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865550-80EF-42E5-8CB7-B1C9CE95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3252D-4059-427D-BFDF-1952CF3B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B2DEE8-4A61-442B-B592-738F6E7B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7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0DFFFD-386E-41A5-9139-F5CC6221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F6257-D9D9-41D1-B8AA-B7F5C31D0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E4945-6618-4DD4-9EE6-ACA56CA52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9403D-2537-4A62-B288-0443406239FE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CCD92-0B2E-48CD-ADEC-214AF14EB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61EC6-DCAA-4472-AD92-EAFE74D8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7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erratic-tailor-f01.notion.site/Metric-for-Segmantic-Segmentation-db0be683047f4ecf8c579bb1f8836854" TargetMode="Externa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47489" y="172399"/>
            <a:ext cx="22108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0"/>
                <a:solidFill>
                  <a:schemeClr val="tx1"/>
                </a:solidFill>
              </a:rPr>
              <a:t>Configuration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698451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0C97C07-FBA7-42FB-9162-8E6B31197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57" y="634064"/>
            <a:ext cx="4321455" cy="3241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9CF0B-6F38-4BF3-AAFC-DA3BA0BE4EF4}"/>
              </a:ext>
            </a:extLst>
          </p:cNvPr>
          <p:cNvSpPr txBox="1"/>
          <p:nvPr/>
        </p:nvSpPr>
        <p:spPr>
          <a:xfrm>
            <a:off x="6941326" y="3862570"/>
            <a:ext cx="4216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Train error</a:t>
            </a:r>
            <a:r>
              <a:rPr lang="ko-KR" altLang="en-US" dirty="0"/>
              <a:t>는 수렴하는데 반하여 </a:t>
            </a:r>
            <a:r>
              <a:rPr lang="en-US" altLang="ko-KR" dirty="0"/>
              <a:t>Test error</a:t>
            </a:r>
            <a:r>
              <a:rPr lang="ko-KR" altLang="en-US" dirty="0"/>
              <a:t>가 수렴하지 않아 </a:t>
            </a:r>
            <a:r>
              <a:rPr lang="en-US" altLang="ko-KR" dirty="0"/>
              <a:t>25epoch</a:t>
            </a:r>
            <a:r>
              <a:rPr lang="ko-KR" altLang="en-US" dirty="0"/>
              <a:t>에서 </a:t>
            </a:r>
            <a:r>
              <a:rPr lang="en-US" altLang="ko-KR" dirty="0"/>
              <a:t>early stopping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세로축은 </a:t>
            </a:r>
            <a:r>
              <a:rPr lang="en-US" altLang="ko-KR" dirty="0"/>
              <a:t>error</a:t>
            </a:r>
            <a:r>
              <a:rPr lang="ko-KR" altLang="en-US" dirty="0"/>
              <a:t>에 </a:t>
            </a:r>
            <a:r>
              <a:rPr lang="en-US" altLang="ko-KR" dirty="0"/>
              <a:t>10,000</a:t>
            </a:r>
            <a:r>
              <a:rPr lang="ko-KR" altLang="en-US" dirty="0"/>
              <a:t>을 곱하여 </a:t>
            </a:r>
            <a:r>
              <a:rPr lang="en-US" altLang="ko-KR" dirty="0"/>
              <a:t>plot</a:t>
            </a:r>
            <a:r>
              <a:rPr lang="ko-KR" altLang="en-US" dirty="0"/>
              <a:t>하였음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BCEwithLogitsLoss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2AFFDF-AEA9-4653-AE8E-6429CF89B73C}"/>
              </a:ext>
            </a:extLst>
          </p:cNvPr>
          <p:cNvSpPr/>
          <p:nvPr/>
        </p:nvSpPr>
        <p:spPr>
          <a:xfrm>
            <a:off x="1152088" y="1234117"/>
            <a:ext cx="43214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{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gpu_id</a:t>
            </a:r>
            <a:r>
              <a:rPr lang="en-US" altLang="ko-KR" dirty="0"/>
              <a:t>": 0,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data_path</a:t>
            </a:r>
            <a:r>
              <a:rPr lang="en-US" altLang="ko-KR" dirty="0"/>
              <a:t>": "./</a:t>
            </a:r>
            <a:r>
              <a:rPr lang="en-US" altLang="ko-KR" dirty="0" err="1"/>
              <a:t>preprocessed_dataset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save_path</a:t>
            </a:r>
            <a:r>
              <a:rPr lang="en-US" altLang="ko-KR" dirty="0"/>
              <a:t>": "./exp",</a:t>
            </a:r>
          </a:p>
          <a:p>
            <a:r>
              <a:rPr lang="en-US" altLang="ko-KR" dirty="0"/>
              <a:t>  "model": "deeplabv3",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num_classes</a:t>
            </a:r>
            <a:r>
              <a:rPr lang="en-US" altLang="ko-KR" dirty="0"/>
              <a:t>": 2,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train_ratio</a:t>
            </a:r>
            <a:r>
              <a:rPr lang="en-US" altLang="ko-KR" dirty="0"/>
              <a:t>": 0.85,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val_ratio</a:t>
            </a:r>
            <a:r>
              <a:rPr lang="en-US" altLang="ko-KR" dirty="0"/>
              <a:t>": 0.15,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batch_size</a:t>
            </a:r>
            <a:r>
              <a:rPr lang="en-US" altLang="ko-KR" dirty="0"/>
              <a:t>": 2,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optim</a:t>
            </a:r>
            <a:r>
              <a:rPr lang="en-US" altLang="ko-KR" dirty="0"/>
              <a:t>": "</a:t>
            </a:r>
            <a:r>
              <a:rPr lang="en-US" altLang="ko-KR" dirty="0" err="1"/>
              <a:t>adagrad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lr</a:t>
            </a:r>
            <a:r>
              <a:rPr lang="en-US" altLang="ko-KR" dirty="0"/>
              <a:t>": 0.001,</a:t>
            </a:r>
          </a:p>
          <a:p>
            <a:r>
              <a:rPr lang="en-US" altLang="ko-KR" dirty="0"/>
              <a:t>  "epochs": 50,</a:t>
            </a:r>
          </a:p>
          <a:p>
            <a:r>
              <a:rPr lang="en-US" altLang="ko-KR" dirty="0"/>
              <a:t>  "</a:t>
            </a:r>
            <a:r>
              <a:rPr lang="en-US" altLang="ko-KR" dirty="0" err="1"/>
              <a:t>weight_decay</a:t>
            </a:r>
            <a:r>
              <a:rPr lang="en-US" altLang="ko-KR" dirty="0"/>
              <a:t>": 1e-06</a:t>
            </a:r>
          </a:p>
          <a:p>
            <a:r>
              <a:rPr lang="en-US" altLang="ko-KR" dirty="0"/>
              <a:t>}</a:t>
            </a:r>
            <a:endParaRPr lang="en-US" altLang="ko-K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305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239847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</a:rPr>
              <a:t>정량평가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otion | LinkedIn">
            <a:hlinkClick r:id="rId2"/>
            <a:extLst>
              <a:ext uri="{FF2B5EF4-FFF2-40B4-BE49-F238E27FC236}">
                <a16:creationId xmlns:a16="http://schemas.microsoft.com/office/drawing/2014/main" id="{64E402D2-ECE6-4D6C-9948-F2EB6FCF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5" y="5457704"/>
            <a:ext cx="1211115" cy="121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16CCBA-0DC5-4C95-BF2F-24FEE7133995}"/>
              </a:ext>
            </a:extLst>
          </p:cNvPr>
          <p:cNvSpPr/>
          <p:nvPr/>
        </p:nvSpPr>
        <p:spPr>
          <a:xfrm>
            <a:off x="3048000" y="2690336"/>
            <a:ext cx="81764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MAE : 0.0006783381924499549 ± 0.0003100673436952002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Dice</a:t>
            </a:r>
            <a:r>
              <a:rPr lang="ko-KR" altLang="en-US" dirty="0"/>
              <a:t> </a:t>
            </a:r>
            <a:r>
              <a:rPr lang="ko-KR" altLang="en-US" dirty="0" err="1"/>
              <a:t>coef</a:t>
            </a:r>
            <a:r>
              <a:rPr lang="ko-KR" altLang="en-US" dirty="0"/>
              <a:t> : 0.4760957305730596 ± 0.24152664297930304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 err="1"/>
              <a:t>IoU</a:t>
            </a:r>
            <a:r>
              <a:rPr lang="ko-KR" altLang="en-US" dirty="0"/>
              <a:t> : 0.6095311730014168 ± 0.22032605050472306</a:t>
            </a:r>
          </a:p>
        </p:txBody>
      </p:sp>
      <p:pic>
        <p:nvPicPr>
          <p:cNvPr id="1028" name="Picture 4" descr="즐거운생활 :: 마우스 포인터 변경 방법 - 마우스 커서 변경">
            <a:extLst>
              <a:ext uri="{FF2B5EF4-FFF2-40B4-BE49-F238E27FC236}">
                <a16:creationId xmlns:a16="http://schemas.microsoft.com/office/drawing/2014/main" id="{6493E554-DF4F-4FDB-9E1B-DC45256E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21" b="90892" l="9779" r="89668">
                        <a14:foregroundMark x1="25092" y1="7621" x2="26384" y2="9108"/>
                        <a14:foregroundMark x1="52214" y1="89033" x2="61993" y2="90892"/>
                        <a14:foregroundMark x1="61439" y1="89591" x2="52399" y2="84387"/>
                        <a14:foregroundMark x1="52399" y1="84387" x2="50185" y2="78810"/>
                        <a14:foregroundMark x1="52768" y1="76394" x2="46125" y2="61710"/>
                        <a14:foregroundMark x1="47601" y1="62825" x2="36162" y2="39591"/>
                        <a14:foregroundMark x1="36162" y1="36989" x2="36716" y2="64312"/>
                        <a14:foregroundMark x1="35055" y1="52416" x2="33210" y2="41264"/>
                        <a14:foregroundMark x1="33210" y1="41264" x2="30812" y2="52416"/>
                        <a14:foregroundMark x1="30812" y1="52416" x2="30812" y2="52416"/>
                        <a14:foregroundMark x1="32472" y1="63755" x2="31734" y2="27138"/>
                        <a14:foregroundMark x1="31734" y1="27138" x2="46863" y2="37361"/>
                        <a14:foregroundMark x1="46863" y1="37361" x2="54059" y2="46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97" y="6352746"/>
            <a:ext cx="318423" cy="31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DEBAA-A79A-4120-AED7-F3B501C6B8DC}"/>
              </a:ext>
            </a:extLst>
          </p:cNvPr>
          <p:cNvSpPr txBox="1"/>
          <p:nvPr/>
        </p:nvSpPr>
        <p:spPr>
          <a:xfrm>
            <a:off x="1241997" y="6550223"/>
            <a:ext cx="2340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 err="1"/>
              <a:t>ctrl+click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10861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7CCC79-E3D1-49C6-AB08-A663B033B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64835"/>
              </p:ext>
            </p:extLst>
          </p:nvPr>
        </p:nvGraphicFramePr>
        <p:xfrm>
          <a:off x="243162" y="855676"/>
          <a:ext cx="11705676" cy="593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892">
                  <a:extLst>
                    <a:ext uri="{9D8B030D-6E8A-4147-A177-3AD203B41FA5}">
                      <a16:colId xmlns:a16="http://schemas.microsoft.com/office/drawing/2014/main" val="2582481178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3927479580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2966701257"/>
                    </a:ext>
                  </a:extLst>
                </a:gridCol>
              </a:tblGrid>
              <a:tr h="367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7756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538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483855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4913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239847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</a:rPr>
              <a:t>정성평가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E3EDB43-EB6A-45FB-986E-56A3BF691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14" y="1238754"/>
            <a:ext cx="2492397" cy="18232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0BE156-EF1E-4528-9C46-CDFDC8585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1" y="1238754"/>
            <a:ext cx="2492397" cy="18232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B76253-45CB-4BF0-9B44-C306CA712C02}"/>
              </a:ext>
            </a:extLst>
          </p:cNvPr>
          <p:cNvSpPr/>
          <p:nvPr/>
        </p:nvSpPr>
        <p:spPr>
          <a:xfrm rot="16200000">
            <a:off x="-756259" y="1988639"/>
            <a:ext cx="1745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0139816030101-13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71D747-D7CA-40DE-ADE3-B93953838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14" y="3093805"/>
            <a:ext cx="2492397" cy="1823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B0E33E4-6C4B-445E-A94C-3F9EE8AD9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98" y="3093805"/>
            <a:ext cx="2492397" cy="18232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B31B81-9901-4F9C-B96E-2EBCF15288B1}"/>
              </a:ext>
            </a:extLst>
          </p:cNvPr>
          <p:cNvSpPr/>
          <p:nvPr/>
        </p:nvSpPr>
        <p:spPr>
          <a:xfrm rot="16200000">
            <a:off x="-756260" y="3843691"/>
            <a:ext cx="1745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0139816030101-64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EFC7D9-08D6-447D-99DF-7FA7E1DDB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14" y="4944442"/>
            <a:ext cx="2492397" cy="18232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699C1D-7466-45C2-B60A-EB625BF40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38" y="4962666"/>
            <a:ext cx="2492397" cy="18232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BD6052-5B63-4638-9263-1D79F7AC1432}"/>
              </a:ext>
            </a:extLst>
          </p:cNvPr>
          <p:cNvSpPr/>
          <p:nvPr/>
        </p:nvSpPr>
        <p:spPr>
          <a:xfrm rot="16200000">
            <a:off x="-757900" y="5720568"/>
            <a:ext cx="17620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2021S 0139816030101-15</a:t>
            </a:r>
            <a:r>
              <a:rPr lang="en-US" altLang="ko-KR" sz="1000" dirty="0"/>
              <a:t>8</a:t>
            </a:r>
            <a:endParaRPr lang="ko-KR" altLang="en-US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49F7E99-C5B7-4E59-A37D-5BAEAFA94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88" y="1238754"/>
            <a:ext cx="2492397" cy="18232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6BDAD09-80F4-465F-977C-1865138C4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85" y="3093806"/>
            <a:ext cx="2492395" cy="182323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76DC54A-884F-4A5E-8663-921CC685BF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84" y="4962668"/>
            <a:ext cx="2492395" cy="182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8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7CCC79-E3D1-49C6-AB08-A663B033B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99656"/>
              </p:ext>
            </p:extLst>
          </p:nvPr>
        </p:nvGraphicFramePr>
        <p:xfrm>
          <a:off x="243162" y="855676"/>
          <a:ext cx="11705676" cy="593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892">
                  <a:extLst>
                    <a:ext uri="{9D8B030D-6E8A-4147-A177-3AD203B41FA5}">
                      <a16:colId xmlns:a16="http://schemas.microsoft.com/office/drawing/2014/main" val="2582481178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3927479580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2966701257"/>
                    </a:ext>
                  </a:extLst>
                </a:gridCol>
              </a:tblGrid>
              <a:tr h="367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7756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538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483855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4913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239847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</a:rPr>
              <a:t>정성평가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B76253-45CB-4BF0-9B44-C306CA712C02}"/>
              </a:ext>
            </a:extLst>
          </p:cNvPr>
          <p:cNvSpPr/>
          <p:nvPr/>
        </p:nvSpPr>
        <p:spPr>
          <a:xfrm rot="16200000">
            <a:off x="-826791" y="1988639"/>
            <a:ext cx="18870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2021S 0140799120101-1186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B31B81-9901-4F9C-B96E-2EBCF15288B1}"/>
              </a:ext>
            </a:extLst>
          </p:cNvPr>
          <p:cNvSpPr/>
          <p:nvPr/>
        </p:nvSpPr>
        <p:spPr>
          <a:xfrm rot="16200000">
            <a:off x="-791526" y="3843691"/>
            <a:ext cx="18165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2021S 0139816030101-200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BD6052-5B63-4638-9263-1D79F7AC1432}"/>
              </a:ext>
            </a:extLst>
          </p:cNvPr>
          <p:cNvSpPr/>
          <p:nvPr/>
        </p:nvSpPr>
        <p:spPr>
          <a:xfrm rot="16200000">
            <a:off x="-785151" y="5720568"/>
            <a:ext cx="18165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2021S 0139816030101-221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38EA3C-EDAB-48C7-9259-0C90EE59B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851" y="3093807"/>
            <a:ext cx="2492397" cy="18232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32F22B-4964-4F9D-94A0-61EBE8D4E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99" y="3093807"/>
            <a:ext cx="2492397" cy="18232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9CEE19-62E9-48BA-8D82-497C25885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851" y="4965994"/>
            <a:ext cx="2492396" cy="18232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271DAD4-785B-4DEF-8B82-4CFF24719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98" y="4962668"/>
            <a:ext cx="2492397" cy="18232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05CD344-AE44-4F4B-81E6-D1E914850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851" y="1245709"/>
            <a:ext cx="2492396" cy="18232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3CCA17B-C439-49BB-8C60-4B44B7545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98" y="1245709"/>
            <a:ext cx="2492397" cy="18232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429918-60B2-4B67-A211-9183327C4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2" y="1238486"/>
            <a:ext cx="2483592" cy="18167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CF6922-0F74-4F58-9580-7BB547936E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2" y="3102134"/>
            <a:ext cx="2492392" cy="18232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49612F5-E165-407D-8604-5E278B8E94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2" y="4962668"/>
            <a:ext cx="2483592" cy="181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4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7CCC79-E3D1-49C6-AB08-A663B033B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08844"/>
              </p:ext>
            </p:extLst>
          </p:nvPr>
        </p:nvGraphicFramePr>
        <p:xfrm>
          <a:off x="243162" y="855676"/>
          <a:ext cx="11705676" cy="593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892">
                  <a:extLst>
                    <a:ext uri="{9D8B030D-6E8A-4147-A177-3AD203B41FA5}">
                      <a16:colId xmlns:a16="http://schemas.microsoft.com/office/drawing/2014/main" val="2582481178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3927479580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2966701257"/>
                    </a:ext>
                  </a:extLst>
                </a:gridCol>
              </a:tblGrid>
              <a:tr h="367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7756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538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483855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4913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239847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</a:rPr>
              <a:t>정성평가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B76253-45CB-4BF0-9B44-C306CA712C02}"/>
              </a:ext>
            </a:extLst>
          </p:cNvPr>
          <p:cNvSpPr/>
          <p:nvPr/>
        </p:nvSpPr>
        <p:spPr>
          <a:xfrm rot="16200000">
            <a:off x="-791525" y="1988639"/>
            <a:ext cx="18165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2021S 0139816030101-225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B31B81-9901-4F9C-B96E-2EBCF15288B1}"/>
              </a:ext>
            </a:extLst>
          </p:cNvPr>
          <p:cNvSpPr/>
          <p:nvPr/>
        </p:nvSpPr>
        <p:spPr>
          <a:xfrm rot="16200000">
            <a:off x="-791526" y="3843691"/>
            <a:ext cx="18165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2021S 0139816030101-252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BD6052-5B63-4638-9263-1D79F7AC1432}"/>
              </a:ext>
            </a:extLst>
          </p:cNvPr>
          <p:cNvSpPr/>
          <p:nvPr/>
        </p:nvSpPr>
        <p:spPr>
          <a:xfrm rot="16200000">
            <a:off x="-785151" y="5720568"/>
            <a:ext cx="18165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2021S 0139816030101-254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5C6963-C707-4D11-BE53-E0410B31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0" y="1226372"/>
            <a:ext cx="2502163" cy="1830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B53168-D3E3-4184-8341-C0FB28F3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880" y="1238754"/>
            <a:ext cx="2482631" cy="18160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11A323-278D-4AE9-8DC8-E1C1C0356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28" y="3093806"/>
            <a:ext cx="2476583" cy="18116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7C59AC-D721-4610-8ECA-7A908069D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0" y="3093806"/>
            <a:ext cx="2502163" cy="18303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102B28-73F9-495A-9C68-9D052AFB5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28" y="4961240"/>
            <a:ext cx="2476583" cy="18116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C434ED-2DC7-4959-8C2D-DDCB617F8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0" y="4961240"/>
            <a:ext cx="2476583" cy="18116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D6AB988-05A3-48C8-AC1A-1210D54A6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98" y="1238754"/>
            <a:ext cx="2502163" cy="18303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C20824-782A-4506-8884-A2E94E11E9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98" y="3093806"/>
            <a:ext cx="2502163" cy="183037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937499-DA50-44D7-AEAF-360C9EA42D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9" y="4948858"/>
            <a:ext cx="2511482" cy="183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9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239846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>
                <a:ln w="0"/>
              </a:rPr>
              <a:t>완료</a:t>
            </a:r>
            <a:r>
              <a:rPr lang="ko-KR" altLang="en-US" sz="3200" b="1" cap="none" spc="0">
                <a:ln w="0"/>
                <a:solidFill>
                  <a:schemeClr val="tx1"/>
                </a:solidFill>
              </a:rPr>
              <a:t>계획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9AA416-620C-475C-9C64-EC75F3054E81}"/>
              </a:ext>
            </a:extLst>
          </p:cNvPr>
          <p:cNvSpPr/>
          <p:nvPr/>
        </p:nvSpPr>
        <p:spPr>
          <a:xfrm>
            <a:off x="349305" y="935797"/>
            <a:ext cx="4432420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코드 인수인계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b="0" cap="none" spc="0" dirty="0" err="1">
                <a:ln w="0"/>
                <a:solidFill>
                  <a:schemeClr val="tx1"/>
                </a:solidFill>
              </a:rPr>
              <a:t>데이터로더</a:t>
            </a: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 수정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ln w="0"/>
              </a:rPr>
              <a:t>데이터 </a:t>
            </a:r>
            <a:r>
              <a:rPr lang="en-US" altLang="ko-KR" dirty="0">
                <a:ln w="0"/>
              </a:rPr>
              <a:t>pre-processing </a:t>
            </a:r>
            <a:r>
              <a:rPr lang="ko-KR" altLang="en-US" dirty="0">
                <a:ln w="0"/>
              </a:rPr>
              <a:t>수정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main()</a:t>
            </a:r>
            <a:r>
              <a:rPr lang="ko-KR" altLang="en-US" dirty="0">
                <a:ln w="0"/>
              </a:rPr>
              <a:t>함수로 모듈화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인수자 환경에 </a:t>
            </a:r>
            <a:r>
              <a:rPr lang="en-US" altLang="ko-KR" b="0" cap="none" spc="0" dirty="0">
                <a:ln w="0"/>
                <a:solidFill>
                  <a:schemeClr val="tx1"/>
                </a:solidFill>
              </a:rPr>
              <a:t>run</a:t>
            </a: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가능하게 수정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ln w="0"/>
              </a:rPr>
              <a:t>재학습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6</a:t>
            </a:r>
            <a:r>
              <a:rPr lang="ko-KR" altLang="en-US" dirty="0">
                <a:ln w="0"/>
              </a:rPr>
              <a:t>차 데이터 업로드까지 확인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5</a:t>
            </a:r>
            <a:r>
              <a:rPr lang="ko-KR" altLang="en-US" dirty="0">
                <a:ln w="0"/>
              </a:rPr>
              <a:t>차 데이터까지 사용하여 학습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Train/Test/Val split</a:t>
            </a:r>
            <a:r>
              <a:rPr lang="ko-KR" altLang="en-US" dirty="0">
                <a:ln w="0"/>
              </a:rPr>
              <a:t>에서 </a:t>
            </a:r>
            <a:r>
              <a:rPr lang="en-US" altLang="ko-KR" dirty="0">
                <a:ln w="0"/>
              </a:rPr>
              <a:t>cheating </a:t>
            </a:r>
            <a:r>
              <a:rPr lang="ko-KR" altLang="en-US" dirty="0">
                <a:ln w="0"/>
              </a:rPr>
              <a:t>방지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Augmentation </a:t>
            </a:r>
            <a:r>
              <a:rPr lang="ko-KR" altLang="en-US" dirty="0">
                <a:ln w="0"/>
              </a:rPr>
              <a:t>방법 다양화</a:t>
            </a:r>
            <a:endParaRPr lang="en-US" altLang="ko-KR" dirty="0">
              <a:ln w="0"/>
            </a:endParaRPr>
          </a:p>
          <a:p>
            <a:pPr marL="342900" indent="-342900" algn="just">
              <a:buAutoNum type="arabicPeriod"/>
            </a:pPr>
            <a:r>
              <a:rPr lang="en-US" altLang="ko-KR" b="0" cap="none" spc="0" dirty="0">
                <a:ln w="0"/>
                <a:solidFill>
                  <a:schemeClr val="tx1"/>
                </a:solidFill>
              </a:rPr>
              <a:t>Metric</a:t>
            </a: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ln w="0"/>
              </a:rPr>
              <a:t>다양한 </a:t>
            </a:r>
            <a:r>
              <a:rPr lang="en-US" altLang="ko-KR" dirty="0">
                <a:ln w="0"/>
              </a:rPr>
              <a:t>Measure</a:t>
            </a:r>
            <a:r>
              <a:rPr lang="ko-KR" altLang="en-US" dirty="0">
                <a:ln w="0"/>
              </a:rPr>
              <a:t>로 정량평가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IOU, </a:t>
            </a:r>
            <a:r>
              <a:rPr lang="en-US" altLang="ko-KR" dirty="0" err="1">
                <a:ln w="0"/>
              </a:rPr>
              <a:t>MeanAccuracy</a:t>
            </a:r>
            <a:r>
              <a:rPr lang="en-US" altLang="ko-KR" dirty="0">
                <a:ln w="0"/>
              </a:rPr>
              <a:t>, DICE </a:t>
            </a:r>
            <a:r>
              <a:rPr lang="en-US" altLang="ko-KR" dirty="0" err="1">
                <a:ln w="0"/>
              </a:rPr>
              <a:t>Coef</a:t>
            </a:r>
            <a:endParaRPr lang="en-US" altLang="ko-KR" dirty="0">
              <a:ln w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CB73D1-75C0-4543-825B-C53A35A47F16}"/>
              </a:ext>
            </a:extLst>
          </p:cNvPr>
          <p:cNvSpPr/>
          <p:nvPr/>
        </p:nvSpPr>
        <p:spPr>
          <a:xfrm>
            <a:off x="5659133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</a:rPr>
              <a:t>추후계획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4C3DA-4CBD-4CFC-AC5A-BD60565552D3}"/>
              </a:ext>
            </a:extLst>
          </p:cNvPr>
          <p:cNvCxnSpPr/>
          <p:nvPr/>
        </p:nvCxnSpPr>
        <p:spPr>
          <a:xfrm>
            <a:off x="5768593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3EE9E-6C81-4A3E-B93D-7DA6D51E1673}"/>
              </a:ext>
            </a:extLst>
          </p:cNvPr>
          <p:cNvSpPr/>
          <p:nvPr/>
        </p:nvSpPr>
        <p:spPr>
          <a:xfrm>
            <a:off x="5768592" y="935797"/>
            <a:ext cx="5640435" cy="3693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성능향상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ln w="0"/>
              </a:rPr>
              <a:t>정상데이터 업데이트되면 </a:t>
            </a:r>
            <a:r>
              <a:rPr lang="en-US" altLang="ko-KR" dirty="0">
                <a:ln w="0"/>
              </a:rPr>
              <a:t>SSL </a:t>
            </a:r>
            <a:r>
              <a:rPr lang="ko-KR" altLang="en-US" dirty="0">
                <a:ln w="0"/>
              </a:rPr>
              <a:t>활용 재고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ln w="0"/>
              </a:rPr>
              <a:t>학습데이터 </a:t>
            </a:r>
            <a:endParaRPr lang="en-US" altLang="ko-KR" dirty="0">
              <a:ln w="0"/>
            </a:endParaRPr>
          </a:p>
          <a:p>
            <a:pPr marL="342900" indent="-342900" algn="just">
              <a:buAutoNum type="arabicPeriod"/>
            </a:pPr>
            <a:r>
              <a:rPr lang="en-US" altLang="ko-KR" b="0" cap="none" spc="0" dirty="0">
                <a:ln w="0"/>
                <a:solidFill>
                  <a:schemeClr val="tx1"/>
                </a:solidFill>
              </a:rPr>
              <a:t>M</a:t>
            </a:r>
            <a:r>
              <a:rPr lang="en-US" altLang="ko-KR" dirty="0">
                <a:ln w="0"/>
              </a:rPr>
              <a:t>odel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ln w="0"/>
              </a:rPr>
              <a:t>모델 다양화</a:t>
            </a:r>
            <a:r>
              <a:rPr lang="en-US" altLang="ko-KR" dirty="0">
                <a:ln w="0"/>
              </a:rPr>
              <a:t>(Mask R-CNN, </a:t>
            </a:r>
            <a:r>
              <a:rPr lang="en-US" altLang="ko-KR" dirty="0" err="1">
                <a:ln w="0"/>
              </a:rPr>
              <a:t>DeepLab</a:t>
            </a:r>
            <a:r>
              <a:rPr lang="en-US" altLang="ko-KR" dirty="0">
                <a:ln w="0"/>
              </a:rPr>
              <a:t> v3+)</a:t>
            </a: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Self Supervised Learned model</a:t>
            </a:r>
            <a:r>
              <a:rPr lang="ko-KR" altLang="en-US" dirty="0">
                <a:ln w="0"/>
              </a:rPr>
              <a:t>을 </a:t>
            </a:r>
            <a:r>
              <a:rPr lang="en-US" altLang="ko-KR" dirty="0">
                <a:ln w="0"/>
              </a:rPr>
              <a:t>backbone</a:t>
            </a:r>
            <a:r>
              <a:rPr lang="ko-KR" altLang="en-US" dirty="0">
                <a:ln w="0"/>
              </a:rPr>
              <a:t>으로 사용할 수 있는 </a:t>
            </a:r>
            <a:r>
              <a:rPr lang="en-US" altLang="ko-KR" dirty="0">
                <a:ln w="0"/>
              </a:rPr>
              <a:t>segmentation model</a:t>
            </a: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Segmentation</a:t>
            </a:r>
            <a:r>
              <a:rPr lang="ko-KR" altLang="en-US" dirty="0">
                <a:ln w="0"/>
              </a:rPr>
              <a:t> 모델 자체가 </a:t>
            </a:r>
            <a:r>
              <a:rPr lang="en-US" altLang="ko-KR" dirty="0">
                <a:ln w="0"/>
              </a:rPr>
              <a:t>segmentation</a:t>
            </a:r>
            <a:r>
              <a:rPr lang="ko-KR" altLang="en-US" dirty="0">
                <a:ln w="0"/>
              </a:rPr>
              <a:t>을 하려는 강한 경향성을 가지도록 학습이 되었음</a:t>
            </a:r>
            <a:r>
              <a:rPr lang="en-US" altLang="ko-KR" dirty="0">
                <a:ln w="0"/>
              </a:rPr>
              <a:t>. </a:t>
            </a:r>
            <a:r>
              <a:rPr lang="ko-KR" altLang="en-US" dirty="0">
                <a:ln w="0"/>
              </a:rPr>
              <a:t>따라서 정상데이터도 </a:t>
            </a:r>
            <a:r>
              <a:rPr lang="en-US" altLang="ko-KR" dirty="0">
                <a:ln w="0"/>
              </a:rPr>
              <a:t>annotation</a:t>
            </a:r>
            <a:r>
              <a:rPr lang="ko-KR" altLang="en-US" dirty="0">
                <a:ln w="0"/>
              </a:rPr>
              <a:t>을 하려는 경향이 강함</a:t>
            </a:r>
            <a:r>
              <a:rPr lang="en-US" altLang="ko-KR" dirty="0">
                <a:ln w="0"/>
              </a:rPr>
              <a:t>. End-to-end</a:t>
            </a:r>
            <a:r>
              <a:rPr lang="ko-KR" altLang="en-US" dirty="0">
                <a:ln w="0"/>
              </a:rPr>
              <a:t>로 정상 데이터부터 거르는 </a:t>
            </a:r>
            <a:r>
              <a:rPr lang="en-US" altLang="ko-KR" dirty="0" err="1">
                <a:ln w="0"/>
              </a:rPr>
              <a:t>classification+segmentation</a:t>
            </a:r>
            <a:r>
              <a:rPr lang="ko-KR" altLang="en-US" dirty="0">
                <a:ln w="0"/>
              </a:rPr>
              <a:t>모델이 </a:t>
            </a:r>
            <a:r>
              <a:rPr lang="ko-KR" altLang="en-US" dirty="0" err="1">
                <a:ln w="0"/>
              </a:rPr>
              <a:t>필요해보임</a:t>
            </a:r>
            <a:endParaRPr lang="en-US" altLang="ko-KR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328951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305</Words>
  <Application>Microsoft Office PowerPoint</Application>
  <PresentationFormat>와이드스크린</PresentationFormat>
  <Paragraphs>68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</dc:creator>
  <cp:lastModifiedBy>HONG</cp:lastModifiedBy>
  <cp:revision>27</cp:revision>
  <dcterms:created xsi:type="dcterms:W3CDTF">2021-09-08T06:46:48Z</dcterms:created>
  <dcterms:modified xsi:type="dcterms:W3CDTF">2021-09-16T12:23:50Z</dcterms:modified>
</cp:coreProperties>
</file>